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85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7" r:id="rId16"/>
    <p:sldId id="265" r:id="rId17"/>
    <p:sldId id="266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33" d="100"/>
          <a:sy n="133" d="100"/>
        </p:scale>
        <p:origin x="-564" y="-90"/>
      </p:cViewPr>
      <p:guideLst>
        <p:guide orient="horz" pos="1786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1322640" y="333000"/>
            <a:ext cx="7557480" cy="4013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2"/>
          <p:cNvSpPr/>
          <p:nvPr/>
        </p:nvSpPr>
        <p:spPr>
          <a:xfrm>
            <a:off x="-914400" y="3787560"/>
            <a:ext cx="7542000" cy="16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80000"/>
              </a:lnSpc>
              <a:tabLst>
                <a:tab pos="0" algn="l"/>
              </a:tabLst>
            </a:pPr>
            <a:r>
              <a:rPr lang="en-US" sz="1490" b="1" strike="noStrike" spc="-1" dirty="0">
                <a:solidFill>
                  <a:srgbClr val="0070C0"/>
                </a:solidFill>
                <a:latin typeface="Calibri"/>
                <a:ea typeface="Microsoft YaHei"/>
              </a:rPr>
              <a:t>      </a:t>
            </a:r>
            <a:r>
              <a:t/>
            </a:r>
            <a:br/>
            <a:r>
              <a:rPr lang="en-US" sz="1490" b="1" strike="noStrike" spc="-1" dirty="0">
                <a:solidFill>
                  <a:srgbClr val="000000"/>
                </a:solidFill>
                <a:latin typeface="Calibri"/>
                <a:ea typeface="Microsoft YaHei"/>
              </a:rPr>
              <a:t>                              </a:t>
            </a:r>
            <a:r>
              <a:rPr lang="en-US" sz="2400" b="1" strike="noStrike" spc="-1" dirty="0">
                <a:solidFill>
                  <a:srgbClr val="0070C0"/>
                </a:solidFill>
                <a:latin typeface="Calibri"/>
                <a:ea typeface="DejaVu Sans"/>
              </a:rPr>
              <a:t>Under the Supervision of : </a:t>
            </a:r>
            <a:r>
              <a:rPr lang="en-US" sz="2400" b="1" strike="noStrike" spc="-1" dirty="0" err="1">
                <a:solidFill>
                  <a:srgbClr val="0070C0"/>
                </a:solidFill>
                <a:latin typeface="Calibri"/>
                <a:ea typeface="DejaVu Sans"/>
              </a:rPr>
              <a:t>Dr.Rebakah</a:t>
            </a:r>
            <a:r>
              <a:rPr lang="en-US" sz="2400" b="1" strike="noStrike" spc="-1" dirty="0">
                <a:solidFill>
                  <a:srgbClr val="0070C0"/>
                </a:solidFill>
                <a:latin typeface="Calibri"/>
                <a:ea typeface="DejaVu Sans"/>
              </a:rPr>
              <a:t> ma’am</a:t>
            </a:r>
            <a:r>
              <a:rPr lang="en-US" sz="149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    </a:t>
            </a:r>
            <a:endParaRPr lang="en-US" sz="1490" b="0" strike="noStrike" spc="-1" dirty="0">
              <a:latin typeface="Arial"/>
            </a:endParaRPr>
          </a:p>
        </p:txBody>
      </p:sp>
      <p:pic>
        <p:nvPicPr>
          <p:cNvPr id="192" name="Google Shape;86;p13_1" descr="KSV-LOGO.png"/>
          <p:cNvPicPr/>
          <p:nvPr/>
        </p:nvPicPr>
        <p:blipFill>
          <a:blip r:embed="rId2" cstate="print"/>
          <a:stretch/>
        </p:blipFill>
        <p:spPr>
          <a:xfrm>
            <a:off x="188640" y="209880"/>
            <a:ext cx="1131480" cy="942480"/>
          </a:xfrm>
          <a:prstGeom prst="rect">
            <a:avLst/>
          </a:prstGeom>
          <a:ln w="0">
            <a:noFill/>
          </a:ln>
        </p:spPr>
      </p:pic>
      <p:pic>
        <p:nvPicPr>
          <p:cNvPr id="193" name="Google Shape;87;p13_1" descr="BPCCS-logo.png"/>
          <p:cNvPicPr/>
          <p:nvPr/>
        </p:nvPicPr>
        <p:blipFill>
          <a:blip r:embed="rId3"/>
          <a:stretch/>
        </p:blipFill>
        <p:spPr>
          <a:xfrm>
            <a:off x="8819640" y="83880"/>
            <a:ext cx="1131480" cy="1194840"/>
          </a:xfrm>
          <a:prstGeom prst="rect">
            <a:avLst/>
          </a:prstGeom>
          <a:ln w="0">
            <a:noFill/>
          </a:ln>
        </p:spPr>
      </p:pic>
      <p:sp>
        <p:nvSpPr>
          <p:cNvPr id="194" name="CustomShape 3"/>
          <p:cNvSpPr/>
          <p:nvPr/>
        </p:nvSpPr>
        <p:spPr>
          <a:xfrm>
            <a:off x="1600200" y="0"/>
            <a:ext cx="7084800" cy="50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Bholabhai</a:t>
            </a:r>
            <a:r>
              <a:rPr lang="en-US" sz="2000" b="1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 Patel College of Computer Studies- BCA</a:t>
            </a:r>
            <a:endParaRPr lang="en-US" sz="2000" b="0" strike="noStrike" spc="-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2493720" y="363600"/>
            <a:ext cx="4591080" cy="54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(A constituent College of </a:t>
            </a:r>
            <a:r>
              <a:rPr lang="en-US" sz="1200" b="1" strike="noStrike" spc="-1" dirty="0" err="1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Kadi</a:t>
            </a:r>
            <a:r>
              <a:rPr lang="en-US" sz="1200" b="1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 </a:t>
            </a:r>
            <a:r>
              <a:rPr lang="en-US" sz="1200" b="1" strike="noStrike" spc="-1" dirty="0" err="1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Sarva</a:t>
            </a:r>
            <a:r>
              <a:rPr lang="en-US" sz="1200" b="1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 </a:t>
            </a:r>
            <a:r>
              <a:rPr lang="en-US" sz="1200" b="1" strike="noStrike" spc="-1" dirty="0" err="1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Vishwavidyalaya</a:t>
            </a:r>
            <a:r>
              <a:rPr lang="en-US" sz="1200" b="1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)</a:t>
            </a:r>
            <a:r>
              <a:rPr lang="en-US" sz="1200" b="0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 </a:t>
            </a:r>
            <a:r>
              <a:rPr sz="1200">
                <a:latin typeface="Arial" pitchFamily="34" charset="0"/>
                <a:cs typeface="Arial" pitchFamily="34" charset="0"/>
              </a:rPr>
              <a:t/>
            </a:r>
            <a:br>
              <a:rPr sz="1200">
                <a:latin typeface="Arial" pitchFamily="34" charset="0"/>
                <a:cs typeface="Arial" pitchFamily="34" charset="0"/>
              </a:rPr>
            </a:br>
            <a:endParaRPr lang="en-US" sz="1200" b="0" strike="noStrike" spc="-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2601912" y="930275"/>
            <a:ext cx="3385440" cy="54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6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Project  - BCA 508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197" name="CustomShape 6"/>
          <p:cNvSpPr/>
          <p:nvPr/>
        </p:nvSpPr>
        <p:spPr>
          <a:xfrm>
            <a:off x="1828800" y="1371600"/>
            <a:ext cx="5125680" cy="54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6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(Specialization- {Robotics} )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198" name="CustomShape 7"/>
          <p:cNvSpPr/>
          <p:nvPr/>
        </p:nvSpPr>
        <p:spPr>
          <a:xfrm>
            <a:off x="1035360" y="2423520"/>
            <a:ext cx="8335440" cy="54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Smart Wristband to monitor Corona Patients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99" name="CustomShape 8"/>
          <p:cNvSpPr/>
          <p:nvPr/>
        </p:nvSpPr>
        <p:spPr>
          <a:xfrm>
            <a:off x="227880" y="4568760"/>
            <a:ext cx="7542720" cy="90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just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" name="Table 1"/>
          <p:cNvGraphicFramePr/>
          <p:nvPr/>
        </p:nvGraphicFramePr>
        <p:xfrm>
          <a:off x="2880" y="7200"/>
          <a:ext cx="10080000" cy="5791200"/>
        </p:xfrm>
        <a:graphic>
          <a:graphicData uri="http://schemas.openxmlformats.org/drawingml/2006/table">
            <a:tbl>
              <a:tblPr/>
              <a:tblGrid>
                <a:gridCol w="3333240"/>
                <a:gridCol w="3372840"/>
                <a:gridCol w="3373920"/>
              </a:tblGrid>
              <a:tr h="566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latin typeface="Arial"/>
                        </a:rPr>
                        <a:t>NodeMCU ESP 8266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latin typeface="Arial"/>
                        </a:rPr>
                        <a:t>ArduinoUno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216000" indent="-21384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lang="en-IN" sz="1600" b="0" strike="noStrike" spc="-1">
                          <a:latin typeface="Arial"/>
                        </a:rPr>
                        <a:t>ESP 32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66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latin typeface="Arial"/>
                        </a:rPr>
                        <a:t>Contains ESP8266 microcontroller. 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latin typeface="Arial"/>
                        </a:rPr>
                        <a:t>Contains Atmel Atmega328P microcontroller.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216000" indent="-21384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lang="en-IN" sz="1600" b="0" strike="noStrike" spc="-1">
                          <a:latin typeface="Arial"/>
                        </a:rPr>
                        <a:t>Successor to ESP 8266. Has an extra CPU core. 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00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latin typeface="Arial"/>
                        </a:rPr>
                        <a:t>The operating voltage of is 3.3V. Can work longer when connected with battery.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latin typeface="Arial"/>
                        </a:rPr>
                        <a:t>Operating voltage is 5V.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216000" indent="-21384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lang="en-IN" sz="1600" b="0" strike="noStrike" spc="-1">
                          <a:latin typeface="Arial"/>
                        </a:rPr>
                        <a:t>Operating voltage 3.3V.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66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latin typeface="Arial"/>
                        </a:rPr>
                        <a:t>Have lesser analog pins than arduino, usually 1 or 2.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latin typeface="Arial"/>
                        </a:rPr>
                        <a:t>Arduino has more analog I/O pins.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216000" indent="-21384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lang="en-IN" sz="1600" b="0" strike="noStrike" spc="-1">
                          <a:latin typeface="Arial"/>
                        </a:rPr>
                        <a:t>Has more analog I/O pins.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6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latin typeface="Arial"/>
                        </a:rPr>
                        <a:t>Microcontroller has higher clock speed than Atmega328P.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latin typeface="Arial"/>
                        </a:rPr>
                        <a:t>Microcontroller has lower clock speed.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216000" indent="-21384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lang="en-IN" sz="1600" b="0" strike="noStrike" spc="-1">
                          <a:latin typeface="Arial"/>
                        </a:rPr>
                        <a:t>Has higher clock speed.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00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latin typeface="Arial"/>
                        </a:rPr>
                        <a:t>Has a Wi-Fi chip on board.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latin typeface="Arial"/>
                        </a:rPr>
                        <a:t>Does not have a Wi-Fi chip on board.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216000" indent="-21384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lang="en-IN" sz="1600" b="0" strike="noStrike" spc="-1">
                          <a:latin typeface="Arial"/>
                        </a:rPr>
                        <a:t>Has a Wi-Fi chip on board. Faster Wi-Fi data transfer than ESP 8266.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31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latin typeface="Arial"/>
                        </a:rPr>
                        <a:t>Is smaller is size.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latin typeface="Arial"/>
                        </a:rPr>
                        <a:t>Is larger in size.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216000" indent="-21384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lang="en-IN" sz="1600" b="0" strike="noStrike" spc="-1">
                          <a:latin typeface="Arial"/>
                        </a:rPr>
                        <a:t>Smaller is size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31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latin typeface="Arial"/>
                        </a:rPr>
                        <a:t>More digital I/O pins with PWM.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latin typeface="Arial"/>
                        </a:rPr>
                        <a:t>Less digital I/O pins with PWM.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216000" indent="-21384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lang="en-IN" sz="1600" b="0" strike="noStrike" spc="-1">
                          <a:latin typeface="Arial"/>
                        </a:rPr>
                        <a:t>More digital I/O pins.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6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latin typeface="Arial"/>
                        </a:rPr>
                        <a:t>Does not have bluetooth capability.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latin typeface="Arial"/>
                        </a:rPr>
                        <a:t>Does not have bluetooth capability.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latin typeface="Arial"/>
                        </a:rPr>
                        <a:t>Has bluetooth capability.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66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latin typeface="Arial"/>
                        </a:rPr>
                        <a:t>Does not provide this functionality.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latin typeface="Arial"/>
                        </a:rPr>
                        <a:t>Does not provide this functionality.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latin typeface="Arial"/>
                        </a:rPr>
                        <a:t>Can decide which pins are I2C, UART, SPI. 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1828800" y="473074"/>
            <a:ext cx="6399000" cy="4876801"/>
          </a:xfrm>
          <a:prstGeom prst="rect">
            <a:avLst/>
          </a:prstGeom>
          <a:ln w="0">
            <a:solidFill>
              <a:schemeClr val="tx1"/>
            </a:solidFill>
          </a:ln>
        </p:spPr>
      </p:pic>
      <p:sp>
        <p:nvSpPr>
          <p:cNvPr id="223" name="CustomShape 1"/>
          <p:cNvSpPr/>
          <p:nvPr/>
        </p:nvSpPr>
        <p:spPr>
          <a:xfrm>
            <a:off x="0" y="0"/>
            <a:ext cx="10056600" cy="45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ESP32 Circuit Diagram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7312" y="530121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(Fig 3)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16"/>
          <p:cNvPicPr/>
          <p:nvPr/>
        </p:nvPicPr>
        <p:blipFill>
          <a:blip r:embed="rId2"/>
          <a:stretch/>
        </p:blipFill>
        <p:spPr>
          <a:xfrm>
            <a:off x="228600" y="685800"/>
            <a:ext cx="9477720" cy="3444875"/>
          </a:xfrm>
          <a:prstGeom prst="rect">
            <a:avLst/>
          </a:prstGeom>
          <a:ln w="0">
            <a:solidFill>
              <a:schemeClr val="tx1"/>
            </a:solidFill>
          </a:ln>
        </p:spPr>
      </p:pic>
      <p:sp>
        <p:nvSpPr>
          <p:cNvPr id="218" name="CustomShape 1"/>
          <p:cNvSpPr/>
          <p:nvPr/>
        </p:nvSpPr>
        <p:spPr>
          <a:xfrm>
            <a:off x="0" y="228600"/>
            <a:ext cx="10056600" cy="40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/>
                <a:ea typeface="DejaVu Sans"/>
              </a:rPr>
              <a:t>ESP-32 function block diagram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0" y="4572000"/>
            <a:ext cx="10078200" cy="111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The Function Block Diagram is a graphical language for programmable logic controller design, that can describe the function between input variables and output variables. A function is described as a set of elementary blocks. Input and output variables are connected to blocks by connection lines.</a:t>
            </a: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4912" y="42068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(Fig. 1)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19"/>
          <p:cNvPicPr/>
          <p:nvPr/>
        </p:nvPicPr>
        <p:blipFill>
          <a:blip r:embed="rId2"/>
          <a:stretch/>
        </p:blipFill>
        <p:spPr>
          <a:xfrm>
            <a:off x="1281240" y="914400"/>
            <a:ext cx="7403760" cy="3978275"/>
          </a:xfrm>
          <a:prstGeom prst="rect">
            <a:avLst/>
          </a:prstGeom>
          <a:ln w="0">
            <a:solidFill>
              <a:schemeClr val="tx1"/>
            </a:solidFill>
          </a:ln>
        </p:spPr>
      </p:pic>
      <p:sp>
        <p:nvSpPr>
          <p:cNvPr id="221" name="CustomShape 1"/>
          <p:cNvSpPr/>
          <p:nvPr/>
        </p:nvSpPr>
        <p:spPr>
          <a:xfrm>
            <a:off x="228600" y="228600"/>
            <a:ext cx="9599400" cy="45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ESP32 pin layout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78312" y="51212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smtClean="0"/>
              <a:t>Fig 2)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0" y="1600200"/>
            <a:ext cx="10056600" cy="31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0" y="0"/>
            <a:ext cx="10056600" cy="4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How it works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202112" y="320675"/>
            <a:ext cx="9906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Runs ever 5 </a:t>
            </a:r>
            <a:r>
              <a:rPr lang="en-US" sz="1200" dirty="0" err="1" smtClean="0"/>
              <a:t>mins</a:t>
            </a:r>
            <a:endParaRPr lang="en-US" sz="1200" dirty="0"/>
          </a:p>
        </p:txBody>
      </p:sp>
      <p:cxnSp>
        <p:nvCxnSpPr>
          <p:cNvPr id="9" name="Straight Arrow Connector 8"/>
          <p:cNvCxnSpPr>
            <a:stCxn id="5" idx="2"/>
            <a:endCxn id="5" idx="2"/>
          </p:cNvCxnSpPr>
          <p:nvPr/>
        </p:nvCxnSpPr>
        <p:spPr>
          <a:xfrm rot="5400000">
            <a:off x="4697412" y="701675"/>
            <a:ext cx="158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278312" y="1006475"/>
            <a:ext cx="9144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Sync GNSS</a:t>
            </a:r>
            <a:endParaRPr lang="en-US" sz="1050" dirty="0"/>
          </a:p>
        </p:txBody>
      </p:sp>
      <p:sp>
        <p:nvSpPr>
          <p:cNvPr id="12" name="Rounded Rectangle 11"/>
          <p:cNvSpPr/>
          <p:nvPr/>
        </p:nvSpPr>
        <p:spPr>
          <a:xfrm>
            <a:off x="4278312" y="1616075"/>
            <a:ext cx="9144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Get location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4278312" y="2149475"/>
            <a:ext cx="9144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Get Battery level</a:t>
            </a:r>
            <a:endParaRPr lang="en-US" sz="1000" dirty="0"/>
          </a:p>
        </p:txBody>
      </p:sp>
      <p:sp>
        <p:nvSpPr>
          <p:cNvPr id="14" name="Diamond 13"/>
          <p:cNvSpPr/>
          <p:nvPr/>
        </p:nvSpPr>
        <p:spPr>
          <a:xfrm>
            <a:off x="4125912" y="2682875"/>
            <a:ext cx="1219200" cy="3810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Device is worn</a:t>
            </a:r>
            <a:endParaRPr lang="en-US" sz="700" dirty="0"/>
          </a:p>
        </p:txBody>
      </p:sp>
      <p:sp>
        <p:nvSpPr>
          <p:cNvPr id="15" name="Rounded Rectangle 14"/>
          <p:cNvSpPr/>
          <p:nvPr/>
        </p:nvSpPr>
        <p:spPr>
          <a:xfrm>
            <a:off x="4278312" y="3368675"/>
            <a:ext cx="990600" cy="228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Get temperature and </a:t>
            </a:r>
            <a:r>
              <a:rPr lang="en-US" sz="700" dirty="0" err="1" smtClean="0"/>
              <a:t>heartrate</a:t>
            </a:r>
            <a:endParaRPr lang="en-US" sz="700" dirty="0"/>
          </a:p>
        </p:txBody>
      </p:sp>
      <p:sp>
        <p:nvSpPr>
          <p:cNvPr id="16" name="Rounded Rectangle 15"/>
          <p:cNvSpPr/>
          <p:nvPr/>
        </p:nvSpPr>
        <p:spPr>
          <a:xfrm>
            <a:off x="4278312" y="3978275"/>
            <a:ext cx="9906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Package Data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278312" y="4664075"/>
            <a:ext cx="10668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Send Data</a:t>
            </a:r>
            <a:endParaRPr lang="en-US" dirty="0"/>
          </a:p>
        </p:txBody>
      </p:sp>
      <p:cxnSp>
        <p:nvCxnSpPr>
          <p:cNvPr id="26" name="Straight Connector 25"/>
          <p:cNvCxnSpPr>
            <a:stCxn id="5" idx="2"/>
            <a:endCxn id="10" idx="0"/>
          </p:cNvCxnSpPr>
          <p:nvPr/>
        </p:nvCxnSpPr>
        <p:spPr>
          <a:xfrm rot="16200000" flipH="1">
            <a:off x="4564062" y="835025"/>
            <a:ext cx="304800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2"/>
            <a:endCxn id="12" idx="0"/>
          </p:cNvCxnSpPr>
          <p:nvPr/>
        </p:nvCxnSpPr>
        <p:spPr>
          <a:xfrm rot="5400000">
            <a:off x="4583112" y="1463675"/>
            <a:ext cx="304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13" idx="0"/>
          </p:cNvCxnSpPr>
          <p:nvPr/>
        </p:nvCxnSpPr>
        <p:spPr>
          <a:xfrm rot="5400000">
            <a:off x="4622006" y="2034381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4622006" y="2567781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15" idx="0"/>
          </p:cNvCxnSpPr>
          <p:nvPr/>
        </p:nvCxnSpPr>
        <p:spPr>
          <a:xfrm rot="16200000" flipH="1">
            <a:off x="4487862" y="3082925"/>
            <a:ext cx="533400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5" idx="2"/>
            <a:endCxn id="16" idx="0"/>
          </p:cNvCxnSpPr>
          <p:nvPr/>
        </p:nvCxnSpPr>
        <p:spPr>
          <a:xfrm rot="5400000">
            <a:off x="4583112" y="3787775"/>
            <a:ext cx="381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2"/>
          </p:cNvCxnSpPr>
          <p:nvPr/>
        </p:nvCxnSpPr>
        <p:spPr>
          <a:xfrm rot="5400000">
            <a:off x="4583112" y="4473575"/>
            <a:ext cx="381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049712" y="530121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(Fig 4)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0" y="0"/>
            <a:ext cx="10057320" cy="40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Heart rate sensor (SKU SEN0203 by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DFRobot</a:t>
            </a:r>
            <a:r>
              <a:rPr lang="en-US" sz="22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28" name="Picture 5_2"/>
          <p:cNvPicPr/>
          <p:nvPr/>
        </p:nvPicPr>
        <p:blipFill>
          <a:blip r:embed="rId2"/>
          <a:stretch/>
        </p:blipFill>
        <p:spPr>
          <a:xfrm>
            <a:off x="7554912" y="92075"/>
            <a:ext cx="1905000" cy="1539875"/>
          </a:xfrm>
          <a:prstGeom prst="rect">
            <a:avLst/>
          </a:prstGeom>
          <a:ln w="0">
            <a:solidFill>
              <a:schemeClr val="tx1"/>
            </a:solidFill>
          </a:ln>
        </p:spPr>
      </p:pic>
      <p:sp>
        <p:nvSpPr>
          <p:cNvPr id="229" name="CustomShape 2"/>
          <p:cNvSpPr/>
          <p:nvPr/>
        </p:nvSpPr>
        <p:spPr>
          <a:xfrm>
            <a:off x="0" y="457200"/>
            <a:ext cx="7314120" cy="34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Comes with an option to send both analog or digital data.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30" name="Picture 229"/>
          <p:cNvPicPr/>
          <p:nvPr/>
        </p:nvPicPr>
        <p:blipFill>
          <a:blip r:embed="rId3" cstate="print"/>
          <a:stretch/>
        </p:blipFill>
        <p:spPr>
          <a:xfrm>
            <a:off x="7707312" y="1692275"/>
            <a:ext cx="1932480" cy="1142280"/>
          </a:xfrm>
          <a:prstGeom prst="rect">
            <a:avLst/>
          </a:prstGeom>
          <a:ln w="0">
            <a:solidFill>
              <a:schemeClr val="tx1"/>
            </a:solidFill>
          </a:ln>
        </p:spPr>
      </p:pic>
      <p:sp>
        <p:nvSpPr>
          <p:cNvPr id="231" name="CustomShape 3"/>
          <p:cNvSpPr/>
          <p:nvPr/>
        </p:nvSpPr>
        <p:spPr>
          <a:xfrm>
            <a:off x="0" y="803520"/>
            <a:ext cx="6856920" cy="111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0" y="1082675"/>
            <a:ext cx="7543080" cy="111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This sensor is a pulse sensor which is developed based on PPG (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PhotoPlethysmoGraphy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 techniques. This is a simple and low-cost optical technique that can be used to detect blood volume changes in the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microvascular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bed of tissues.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34" name="Picture 233"/>
          <p:cNvPicPr/>
          <p:nvPr/>
        </p:nvPicPr>
        <p:blipFill>
          <a:blip r:embed="rId4"/>
          <a:stretch/>
        </p:blipFill>
        <p:spPr>
          <a:xfrm>
            <a:off x="7021512" y="3063875"/>
            <a:ext cx="2738880" cy="1828080"/>
          </a:xfrm>
          <a:prstGeom prst="rect">
            <a:avLst/>
          </a:prstGeom>
          <a:ln w="0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926512" y="2759075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Img</a:t>
            </a:r>
            <a:r>
              <a:rPr lang="en-US" sz="1400" dirty="0" smtClean="0"/>
              <a:t> 5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545512" y="5045075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Img</a:t>
            </a:r>
            <a:r>
              <a:rPr lang="en-US" sz="1400" dirty="0" smtClean="0"/>
              <a:t> 6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0" y="0"/>
            <a:ext cx="10057680" cy="31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 Infrared temperature sensor (MLX90614 ESF)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36" name="Picture 235"/>
          <p:cNvPicPr/>
          <p:nvPr/>
        </p:nvPicPr>
        <p:blipFill>
          <a:blip r:embed="rId2"/>
          <a:stretch/>
        </p:blipFill>
        <p:spPr>
          <a:xfrm>
            <a:off x="8341920" y="119880"/>
            <a:ext cx="1715760" cy="1708200"/>
          </a:xfrm>
          <a:prstGeom prst="rect">
            <a:avLst/>
          </a:prstGeom>
          <a:ln w="0">
            <a:solidFill>
              <a:schemeClr val="tx1"/>
            </a:solidFill>
          </a:ln>
        </p:spPr>
      </p:pic>
      <p:sp>
        <p:nvSpPr>
          <p:cNvPr id="237" name="CustomShape 2"/>
          <p:cNvSpPr/>
          <p:nvPr/>
        </p:nvSpPr>
        <p:spPr>
          <a:xfrm>
            <a:off x="0" y="457200"/>
            <a:ext cx="8341200" cy="213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MLX90614 ESF is an Infra-Red thermometer for non-contact temperature measurements.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sensor works by focusing the infrared energy emitted by an object 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Into one or more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photodetectors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resulting change in the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photodetectors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resistance is then transmitted to the ESP 32.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38" name="Picture 237"/>
          <p:cNvPicPr/>
          <p:nvPr/>
        </p:nvPicPr>
        <p:blipFill>
          <a:blip r:embed="rId3"/>
          <a:stretch/>
        </p:blipFill>
        <p:spPr>
          <a:xfrm>
            <a:off x="6019560" y="2514600"/>
            <a:ext cx="3809520" cy="2285280"/>
          </a:xfrm>
          <a:prstGeom prst="rect">
            <a:avLst/>
          </a:prstGeom>
          <a:ln w="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469312" y="5121275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Img</a:t>
            </a:r>
            <a:r>
              <a:rPr lang="en-US" sz="1400" dirty="0" smtClean="0"/>
              <a:t> 7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159480" y="201240"/>
            <a:ext cx="117842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Apple watch series 6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40" name="Picture 7_1"/>
          <p:cNvPicPr/>
          <p:nvPr/>
        </p:nvPicPr>
        <p:blipFill>
          <a:blip r:embed="rId2"/>
          <a:stretch/>
        </p:blipFill>
        <p:spPr>
          <a:xfrm>
            <a:off x="1324800" y="565920"/>
            <a:ext cx="6903000" cy="4728240"/>
          </a:xfrm>
          <a:prstGeom prst="rect">
            <a:avLst/>
          </a:prstGeom>
          <a:ln w="19050">
            <a:solidFill>
              <a:schemeClr val="tx1"/>
            </a:solidFill>
            <a:round/>
          </a:ln>
        </p:spPr>
      </p:pic>
      <p:sp>
        <p:nvSpPr>
          <p:cNvPr id="4" name="TextBox 3"/>
          <p:cNvSpPr txBox="1"/>
          <p:nvPr/>
        </p:nvSpPr>
        <p:spPr>
          <a:xfrm>
            <a:off x="8469312" y="474027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Img</a:t>
            </a:r>
            <a:r>
              <a:rPr lang="en-US" dirty="0" smtClean="0"/>
              <a:t> 8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icture 2"/>
          <p:cNvPicPr/>
          <p:nvPr/>
        </p:nvPicPr>
        <p:blipFill>
          <a:blip r:embed="rId2"/>
          <a:stretch/>
        </p:blipFill>
        <p:spPr>
          <a:xfrm>
            <a:off x="0" y="117360"/>
            <a:ext cx="9828000" cy="5080115"/>
          </a:xfrm>
          <a:prstGeom prst="rect">
            <a:avLst/>
          </a:prstGeom>
          <a:ln w="0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278312" y="5301218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Img</a:t>
            </a:r>
            <a:r>
              <a:rPr lang="en-US" dirty="0" smtClean="0"/>
              <a:t> 9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201240" y="251640"/>
            <a:ext cx="117255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Fitbit sense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43" name="Picture 3_1"/>
          <p:cNvPicPr/>
          <p:nvPr/>
        </p:nvPicPr>
        <p:blipFill>
          <a:blip r:embed="rId2"/>
          <a:stretch/>
        </p:blipFill>
        <p:spPr>
          <a:xfrm>
            <a:off x="228600" y="1017360"/>
            <a:ext cx="4438800" cy="3324240"/>
          </a:xfrm>
          <a:prstGeom prst="rect">
            <a:avLst/>
          </a:prstGeom>
          <a:ln w="19050">
            <a:solidFill>
              <a:schemeClr val="tx1"/>
            </a:solidFill>
            <a:round/>
          </a:ln>
        </p:spPr>
      </p:pic>
      <p:pic>
        <p:nvPicPr>
          <p:cNvPr id="244" name="Picture 9_1"/>
          <p:cNvPicPr/>
          <p:nvPr/>
        </p:nvPicPr>
        <p:blipFill>
          <a:blip r:embed="rId3"/>
          <a:stretch/>
        </p:blipFill>
        <p:spPr>
          <a:xfrm>
            <a:off x="5257800" y="950760"/>
            <a:ext cx="4640760" cy="3480120"/>
          </a:xfrm>
          <a:prstGeom prst="rect">
            <a:avLst/>
          </a:prstGeom>
          <a:ln w="19050">
            <a:solidFill>
              <a:schemeClr val="tx1"/>
            </a:solidFill>
            <a:round/>
          </a:ln>
        </p:spPr>
      </p:pic>
      <p:sp>
        <p:nvSpPr>
          <p:cNvPr id="5" name="Rectangle 4"/>
          <p:cNvSpPr/>
          <p:nvPr/>
        </p:nvSpPr>
        <p:spPr>
          <a:xfrm>
            <a:off x="4354512" y="4968875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Img</a:t>
            </a:r>
            <a:r>
              <a:rPr lang="en-US" dirty="0" smtClean="0"/>
              <a:t> 9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680104" y="595136"/>
          <a:ext cx="67204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0139"/>
                <a:gridCol w="2240139"/>
                <a:gridCol w="22401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Sr. 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Enrollment 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Prajapati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Himil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Patel </a:t>
                      </a:r>
                      <a:r>
                        <a:rPr lang="en-US" dirty="0" err="1" smtClean="0"/>
                        <a:t>Rachit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Upadhyay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Aditya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1"/>
          <p:cNvPicPr/>
          <p:nvPr/>
        </p:nvPicPr>
        <p:blipFill>
          <a:blip r:embed="rId2"/>
          <a:stretch/>
        </p:blipFill>
        <p:spPr>
          <a:xfrm>
            <a:off x="280800" y="822960"/>
            <a:ext cx="5813280" cy="4359240"/>
          </a:xfrm>
          <a:prstGeom prst="rect">
            <a:avLst/>
          </a:prstGeom>
          <a:ln w="19050">
            <a:solidFill>
              <a:schemeClr val="tx1"/>
            </a:solidFill>
            <a:round/>
          </a:ln>
        </p:spPr>
      </p:pic>
      <p:pic>
        <p:nvPicPr>
          <p:cNvPr id="246" name="Picture 3_2"/>
          <p:cNvPicPr/>
          <p:nvPr/>
        </p:nvPicPr>
        <p:blipFill>
          <a:blip r:embed="rId3"/>
          <a:stretch/>
        </p:blipFill>
        <p:spPr>
          <a:xfrm>
            <a:off x="6400800" y="981000"/>
            <a:ext cx="3446280" cy="3817800"/>
          </a:xfrm>
          <a:prstGeom prst="rect">
            <a:avLst/>
          </a:prstGeom>
          <a:ln w="0">
            <a:noFill/>
          </a:ln>
        </p:spPr>
      </p:pic>
      <p:sp>
        <p:nvSpPr>
          <p:cNvPr id="4" name="Rectangle 3"/>
          <p:cNvSpPr/>
          <p:nvPr/>
        </p:nvSpPr>
        <p:spPr>
          <a:xfrm>
            <a:off x="3821112" y="5301218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Img</a:t>
            </a:r>
            <a:r>
              <a:rPr lang="en-US" dirty="0" smtClean="0"/>
              <a:t> 10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2_0"/>
          <p:cNvPicPr/>
          <p:nvPr/>
        </p:nvPicPr>
        <p:blipFill>
          <a:blip r:embed="rId2"/>
          <a:stretch/>
        </p:blipFill>
        <p:spPr>
          <a:xfrm>
            <a:off x="75960" y="457200"/>
            <a:ext cx="6094440" cy="4570200"/>
          </a:xfrm>
          <a:prstGeom prst="rect">
            <a:avLst/>
          </a:prstGeom>
          <a:ln w="19050">
            <a:solidFill>
              <a:schemeClr val="tx1"/>
            </a:solidFill>
            <a:round/>
          </a:ln>
        </p:spPr>
      </p:pic>
      <p:pic>
        <p:nvPicPr>
          <p:cNvPr id="248" name="Picture 4_1"/>
          <p:cNvPicPr/>
          <p:nvPr/>
        </p:nvPicPr>
        <p:blipFill>
          <a:blip r:embed="rId3"/>
          <a:stretch/>
        </p:blipFill>
        <p:spPr>
          <a:xfrm>
            <a:off x="6305400" y="1095480"/>
            <a:ext cx="3522600" cy="3017520"/>
          </a:xfrm>
          <a:prstGeom prst="rect">
            <a:avLst/>
          </a:prstGeom>
          <a:ln w="0">
            <a:noFill/>
          </a:ln>
        </p:spPr>
      </p:pic>
      <p:sp>
        <p:nvSpPr>
          <p:cNvPr id="4" name="Rectangle 3"/>
          <p:cNvSpPr/>
          <p:nvPr/>
        </p:nvSpPr>
        <p:spPr>
          <a:xfrm>
            <a:off x="3592512" y="5197475"/>
            <a:ext cx="872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Img</a:t>
            </a:r>
            <a:r>
              <a:rPr lang="en-US" dirty="0" smtClean="0"/>
              <a:t> 11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159480" y="184680"/>
            <a:ext cx="11851560" cy="650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CustomShape 2"/>
          <p:cNvSpPr/>
          <p:nvPr/>
        </p:nvSpPr>
        <p:spPr>
          <a:xfrm>
            <a:off x="159480" y="184680"/>
            <a:ext cx="118710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Samsung galaxy watch 3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51" name="Picture 4_0"/>
          <p:cNvPicPr/>
          <p:nvPr/>
        </p:nvPicPr>
        <p:blipFill>
          <a:blip r:embed="rId2"/>
          <a:stretch/>
        </p:blipFill>
        <p:spPr>
          <a:xfrm>
            <a:off x="619200" y="1321920"/>
            <a:ext cx="4932000" cy="3699720"/>
          </a:xfrm>
          <a:prstGeom prst="rect">
            <a:avLst/>
          </a:prstGeom>
          <a:ln w="19050">
            <a:solidFill>
              <a:schemeClr val="tx1"/>
            </a:solidFill>
            <a:round/>
          </a:ln>
        </p:spPr>
      </p:pic>
      <p:pic>
        <p:nvPicPr>
          <p:cNvPr id="252" name="Picture 8_1"/>
          <p:cNvPicPr/>
          <p:nvPr/>
        </p:nvPicPr>
        <p:blipFill>
          <a:blip r:embed="rId3"/>
          <a:stretch/>
        </p:blipFill>
        <p:spPr>
          <a:xfrm>
            <a:off x="5876640" y="437760"/>
            <a:ext cx="3722760" cy="5046840"/>
          </a:xfrm>
          <a:prstGeom prst="rect">
            <a:avLst/>
          </a:prstGeom>
          <a:ln w="0">
            <a:noFill/>
          </a:ln>
        </p:spPr>
      </p:pic>
      <p:sp>
        <p:nvSpPr>
          <p:cNvPr id="6" name="Rectangle 5"/>
          <p:cNvSpPr/>
          <p:nvPr/>
        </p:nvSpPr>
        <p:spPr>
          <a:xfrm>
            <a:off x="3135312" y="5197475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Img</a:t>
            </a:r>
            <a:r>
              <a:rPr lang="en-US" dirty="0" smtClean="0"/>
              <a:t> 12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2_1"/>
          <p:cNvPicPr/>
          <p:nvPr/>
        </p:nvPicPr>
        <p:blipFill>
          <a:blip r:embed="rId2"/>
          <a:stretch/>
        </p:blipFill>
        <p:spPr>
          <a:xfrm>
            <a:off x="1333800" y="0"/>
            <a:ext cx="7579800" cy="5679360"/>
          </a:xfrm>
          <a:prstGeom prst="rect">
            <a:avLst/>
          </a:prstGeom>
          <a:ln w="19050">
            <a:solidFill>
              <a:schemeClr val="tx1"/>
            </a:solidFill>
            <a:round/>
          </a:ln>
        </p:spPr>
      </p:pic>
      <p:sp>
        <p:nvSpPr>
          <p:cNvPr id="3" name="Rectangle 2"/>
          <p:cNvSpPr/>
          <p:nvPr/>
        </p:nvSpPr>
        <p:spPr>
          <a:xfrm>
            <a:off x="392112" y="5045075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Img</a:t>
            </a:r>
            <a:r>
              <a:rPr lang="en-US" dirty="0" smtClean="0"/>
              <a:t> 13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184680" y="234720"/>
            <a:ext cx="11742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Amazfit GTS 2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55" name="Picture 3_3"/>
          <p:cNvPicPr/>
          <p:nvPr/>
        </p:nvPicPr>
        <p:blipFill>
          <a:blip r:embed="rId2"/>
          <a:stretch/>
        </p:blipFill>
        <p:spPr>
          <a:xfrm>
            <a:off x="228600" y="685800"/>
            <a:ext cx="4506912" cy="4587875"/>
          </a:xfrm>
          <a:prstGeom prst="rect">
            <a:avLst/>
          </a:prstGeom>
          <a:ln w="19050">
            <a:solidFill>
              <a:schemeClr val="tx1"/>
            </a:solidFill>
            <a:round/>
          </a:ln>
        </p:spPr>
      </p:pic>
      <p:pic>
        <p:nvPicPr>
          <p:cNvPr id="256" name="Picture 5_1"/>
          <p:cNvPicPr/>
          <p:nvPr/>
        </p:nvPicPr>
        <p:blipFill>
          <a:blip r:embed="rId3"/>
          <a:stretch/>
        </p:blipFill>
        <p:spPr>
          <a:xfrm>
            <a:off x="4735512" y="685800"/>
            <a:ext cx="5242608" cy="4587875"/>
          </a:xfrm>
          <a:prstGeom prst="rect">
            <a:avLst/>
          </a:prstGeom>
          <a:ln w="19050">
            <a:solidFill>
              <a:schemeClr val="tx1"/>
            </a:solidFill>
            <a:round/>
          </a:ln>
        </p:spPr>
      </p:pic>
      <p:sp>
        <p:nvSpPr>
          <p:cNvPr id="5" name="Rectangle 4"/>
          <p:cNvSpPr/>
          <p:nvPr/>
        </p:nvSpPr>
        <p:spPr>
          <a:xfrm>
            <a:off x="4354512" y="5301218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Img</a:t>
            </a:r>
            <a:r>
              <a:rPr lang="en-US" dirty="0" smtClean="0"/>
              <a:t> 14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2_2"/>
          <p:cNvPicPr/>
          <p:nvPr/>
        </p:nvPicPr>
        <p:blipFill>
          <a:blip r:embed="rId2"/>
          <a:stretch/>
        </p:blipFill>
        <p:spPr>
          <a:xfrm>
            <a:off x="51120" y="982800"/>
            <a:ext cx="4976280" cy="3731760"/>
          </a:xfrm>
          <a:prstGeom prst="rect">
            <a:avLst/>
          </a:prstGeom>
          <a:ln w="19050">
            <a:solidFill>
              <a:schemeClr val="tx1"/>
            </a:solidFill>
            <a:round/>
          </a:ln>
        </p:spPr>
      </p:pic>
      <p:pic>
        <p:nvPicPr>
          <p:cNvPr id="258" name="Picture 4_3"/>
          <p:cNvPicPr/>
          <p:nvPr/>
        </p:nvPicPr>
        <p:blipFill>
          <a:blip r:embed="rId3"/>
          <a:stretch/>
        </p:blipFill>
        <p:spPr>
          <a:xfrm>
            <a:off x="5257800" y="982800"/>
            <a:ext cx="4625640" cy="3724200"/>
          </a:xfrm>
          <a:prstGeom prst="rect">
            <a:avLst/>
          </a:prstGeom>
          <a:ln w="19050">
            <a:solidFill>
              <a:schemeClr val="tx1"/>
            </a:solidFill>
            <a:round/>
          </a:ln>
        </p:spPr>
      </p:pic>
      <p:sp>
        <p:nvSpPr>
          <p:cNvPr id="4" name="Rectangle 3"/>
          <p:cNvSpPr/>
          <p:nvPr/>
        </p:nvSpPr>
        <p:spPr>
          <a:xfrm>
            <a:off x="4506912" y="4968875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Img</a:t>
            </a:r>
            <a:r>
              <a:rPr lang="en-US" dirty="0" smtClean="0"/>
              <a:t> 15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218160" y="234720"/>
            <a:ext cx="115660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Fitbit Charge 4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0" name="Picture 3_4"/>
          <p:cNvPicPr/>
          <p:nvPr/>
        </p:nvPicPr>
        <p:blipFill>
          <a:blip r:embed="rId2"/>
          <a:stretch/>
        </p:blipFill>
        <p:spPr>
          <a:xfrm>
            <a:off x="360" y="1241280"/>
            <a:ext cx="5484240" cy="3249000"/>
          </a:xfrm>
          <a:prstGeom prst="rect">
            <a:avLst/>
          </a:prstGeom>
          <a:ln w="19050">
            <a:solidFill>
              <a:schemeClr val="tx1"/>
            </a:solidFill>
            <a:round/>
          </a:ln>
        </p:spPr>
      </p:pic>
      <p:pic>
        <p:nvPicPr>
          <p:cNvPr id="261" name="Picture 5_0"/>
          <p:cNvPicPr/>
          <p:nvPr/>
        </p:nvPicPr>
        <p:blipFill>
          <a:blip r:embed="rId3"/>
          <a:stretch/>
        </p:blipFill>
        <p:spPr>
          <a:xfrm rot="8400">
            <a:off x="5488560" y="1377000"/>
            <a:ext cx="4434840" cy="2853000"/>
          </a:xfrm>
          <a:prstGeom prst="rect">
            <a:avLst/>
          </a:prstGeom>
          <a:ln w="19050">
            <a:solidFill>
              <a:schemeClr val="tx1"/>
            </a:solidFill>
            <a:round/>
          </a:ln>
        </p:spPr>
      </p:pic>
      <p:sp>
        <p:nvSpPr>
          <p:cNvPr id="5" name="Rectangle 4"/>
          <p:cNvSpPr/>
          <p:nvPr/>
        </p:nvSpPr>
        <p:spPr>
          <a:xfrm>
            <a:off x="4583112" y="4968875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Img</a:t>
            </a:r>
            <a:r>
              <a:rPr lang="en-US" dirty="0" smtClean="0"/>
              <a:t> 16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icture 2_3"/>
          <p:cNvPicPr/>
          <p:nvPr/>
        </p:nvPicPr>
        <p:blipFill>
          <a:blip r:embed="rId2"/>
          <a:stretch/>
        </p:blipFill>
        <p:spPr>
          <a:xfrm>
            <a:off x="1600200" y="304200"/>
            <a:ext cx="6621840" cy="4951800"/>
          </a:xfrm>
          <a:prstGeom prst="rect">
            <a:avLst/>
          </a:prstGeom>
          <a:ln w="19050">
            <a:solidFill>
              <a:schemeClr val="tx1"/>
            </a:solidFill>
            <a:round/>
          </a:ln>
        </p:spPr>
      </p:pic>
      <p:sp>
        <p:nvSpPr>
          <p:cNvPr id="3" name="Rectangle 2"/>
          <p:cNvSpPr/>
          <p:nvPr/>
        </p:nvSpPr>
        <p:spPr>
          <a:xfrm>
            <a:off x="4278312" y="5301218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Img</a:t>
            </a:r>
            <a:r>
              <a:rPr lang="en-US" dirty="0" smtClean="0"/>
              <a:t> 17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159480" y="259920"/>
            <a:ext cx="116838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Mi Band 5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4" name="Picture 3_5"/>
          <p:cNvPicPr/>
          <p:nvPr/>
        </p:nvPicPr>
        <p:blipFill>
          <a:blip r:embed="rId2"/>
          <a:stretch/>
        </p:blipFill>
        <p:spPr>
          <a:xfrm>
            <a:off x="159480" y="624600"/>
            <a:ext cx="9578160" cy="4420475"/>
          </a:xfrm>
          <a:prstGeom prst="rect">
            <a:avLst/>
          </a:prstGeom>
          <a:ln w="19050">
            <a:solidFill>
              <a:schemeClr val="tx1"/>
            </a:solidFill>
            <a:round/>
          </a:ln>
        </p:spPr>
      </p:pic>
      <p:sp>
        <p:nvSpPr>
          <p:cNvPr id="4" name="Rectangle 3"/>
          <p:cNvSpPr/>
          <p:nvPr/>
        </p:nvSpPr>
        <p:spPr>
          <a:xfrm>
            <a:off x="4735512" y="5197475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Img</a:t>
            </a:r>
            <a:r>
              <a:rPr lang="en-US" dirty="0" smtClean="0"/>
              <a:t> 18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167760" y="259920"/>
            <a:ext cx="117172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Smart Wristband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6" name="Picture 3_6"/>
          <p:cNvPicPr/>
          <p:nvPr/>
        </p:nvPicPr>
        <p:blipFill>
          <a:blip r:embed="rId2"/>
          <a:stretch/>
        </p:blipFill>
        <p:spPr>
          <a:xfrm>
            <a:off x="914400" y="731520"/>
            <a:ext cx="8034840" cy="4524480"/>
          </a:xfrm>
          <a:prstGeom prst="rect">
            <a:avLst/>
          </a:prstGeom>
          <a:ln w="19050">
            <a:solidFill>
              <a:schemeClr val="tx1"/>
            </a:solidFill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0" y="0"/>
            <a:ext cx="10056600" cy="566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Index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-22320" y="3886200"/>
            <a:ext cx="10078200" cy="600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80104" y="595136"/>
          <a:ext cx="6720417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0139"/>
                <a:gridCol w="2240139"/>
                <a:gridCol w="22401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Sr.</a:t>
                      </a:r>
                      <a:r>
                        <a:rPr lang="en-US" baseline="0" dirty="0" smtClean="0"/>
                        <a:t> 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Content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Slide numbers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Project title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Project</a:t>
                      </a:r>
                      <a:r>
                        <a:rPr lang="en-US" sz="1400" baseline="0" dirty="0" smtClean="0"/>
                        <a:t> objectives/scope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3, 4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Study of existing system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System requirements</a:t>
                      </a:r>
                      <a:r>
                        <a:rPr lang="en-US" sz="1400" baseline="0" dirty="0" smtClean="0"/>
                        <a:t> specification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Comparision</a:t>
                      </a:r>
                      <a:r>
                        <a:rPr lang="en-US" sz="1400" baseline="0" dirty="0" smtClean="0"/>
                        <a:t> of microcontrollers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Architecture of Microcontroller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Circuit connection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Types of sensors used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Implementation of project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Real</a:t>
                      </a:r>
                      <a:r>
                        <a:rPr lang="en-US" sz="1400" baseline="0" dirty="0" smtClean="0"/>
                        <a:t> life applications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Future enhancements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830512" y="0"/>
            <a:ext cx="3697560" cy="54842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8" name="Picture 2_5"/>
          <p:cNvPicPr/>
          <p:nvPr/>
        </p:nvPicPr>
        <p:blipFill>
          <a:blip r:embed="rId2"/>
          <a:stretch/>
        </p:blipFill>
        <p:spPr>
          <a:xfrm>
            <a:off x="3592512" y="1616075"/>
            <a:ext cx="2468880" cy="1566000"/>
          </a:xfrm>
          <a:prstGeom prst="rect">
            <a:avLst/>
          </a:prstGeom>
          <a:ln w="19050">
            <a:solidFill>
              <a:schemeClr val="tx1"/>
            </a:solidFill>
            <a:round/>
          </a:ln>
        </p:spPr>
      </p:pic>
      <p:pic>
        <p:nvPicPr>
          <p:cNvPr id="269" name="Picture 4_2"/>
          <p:cNvPicPr/>
          <p:nvPr/>
        </p:nvPicPr>
        <p:blipFill>
          <a:blip r:embed="rId3"/>
          <a:stretch/>
        </p:blipFill>
        <p:spPr>
          <a:xfrm>
            <a:off x="3287712" y="3597275"/>
            <a:ext cx="1206360" cy="1206360"/>
          </a:xfrm>
          <a:prstGeom prst="rect">
            <a:avLst/>
          </a:prstGeom>
          <a:ln w="19050">
            <a:solidFill>
              <a:schemeClr val="tx1"/>
            </a:solidFill>
            <a:round/>
          </a:ln>
        </p:spPr>
      </p:pic>
      <p:pic>
        <p:nvPicPr>
          <p:cNvPr id="270" name="Picture 6_1"/>
          <p:cNvPicPr/>
          <p:nvPr/>
        </p:nvPicPr>
        <p:blipFill>
          <a:blip r:embed="rId4" cstate="print"/>
          <a:stretch/>
        </p:blipFill>
        <p:spPr>
          <a:xfrm>
            <a:off x="5192712" y="3597275"/>
            <a:ext cx="1147680" cy="1147680"/>
          </a:xfrm>
          <a:prstGeom prst="rect">
            <a:avLst/>
          </a:prstGeom>
          <a:ln w="19050">
            <a:solidFill>
              <a:schemeClr val="tx1"/>
            </a:solidFill>
            <a:round/>
          </a:ln>
        </p:spPr>
      </p:pic>
      <p:pic>
        <p:nvPicPr>
          <p:cNvPr id="271" name="Picture 8_0"/>
          <p:cNvPicPr/>
          <p:nvPr/>
        </p:nvPicPr>
        <p:blipFill>
          <a:blip r:embed="rId5" cstate="print"/>
          <a:stretch/>
        </p:blipFill>
        <p:spPr>
          <a:xfrm>
            <a:off x="3973512" y="168275"/>
            <a:ext cx="1474200" cy="995400"/>
          </a:xfrm>
          <a:prstGeom prst="rect">
            <a:avLst/>
          </a:prstGeom>
          <a:ln w="28575">
            <a:solidFill>
              <a:schemeClr val="tx1"/>
            </a:solidFill>
            <a:round/>
          </a:ln>
        </p:spPr>
      </p:pic>
      <p:sp>
        <p:nvSpPr>
          <p:cNvPr id="272" name="CustomShape 2"/>
          <p:cNvSpPr/>
          <p:nvPr/>
        </p:nvSpPr>
        <p:spPr>
          <a:xfrm flipH="1" flipV="1">
            <a:off x="3973512" y="3216275"/>
            <a:ext cx="360" cy="416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3"/>
          <p:cNvSpPr/>
          <p:nvPr/>
        </p:nvSpPr>
        <p:spPr>
          <a:xfrm flipH="1" flipV="1">
            <a:off x="5497512" y="3216275"/>
            <a:ext cx="360" cy="416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4"/>
          <p:cNvSpPr/>
          <p:nvPr/>
        </p:nvSpPr>
        <p:spPr>
          <a:xfrm flipH="1">
            <a:off x="4811712" y="1158875"/>
            <a:ext cx="360" cy="42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Rectangle 9"/>
          <p:cNvSpPr/>
          <p:nvPr/>
        </p:nvSpPr>
        <p:spPr>
          <a:xfrm>
            <a:off x="6716712" y="4968875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Img</a:t>
            </a:r>
            <a:r>
              <a:rPr lang="en-US" smtClean="0"/>
              <a:t> 19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0" y="44280"/>
            <a:ext cx="10056600" cy="2697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People with weak forms of virus, only show weak symptoms but the health of these patients can worsen in a matter of hours.</a:t>
            </a: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Their health must be monitored in detail.</a:t>
            </a: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Some countries have crowded their hospitals with such patients, whereas others have sent them to self-isolate but it is difficult to monitor their condition.</a:t>
            </a: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Some patients do not comply to quarantine norms and leave their homes these people can cause infections to other people.</a:t>
            </a: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Smart Wristband is a wristband held device that monitors the patient’s vitals and geolocation.</a:t>
            </a: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" name="Picture 3"/>
          <p:cNvPicPr/>
          <p:nvPr/>
        </p:nvPicPr>
        <p:blipFill>
          <a:blip r:embed="rId2"/>
          <a:stretch/>
        </p:blipFill>
        <p:spPr>
          <a:xfrm>
            <a:off x="1828800" y="3163680"/>
            <a:ext cx="5942160" cy="2505600"/>
          </a:xfrm>
          <a:prstGeom prst="rect">
            <a:avLst/>
          </a:prstGeom>
          <a:ln w="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8088312" y="51974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Img</a:t>
            </a:r>
            <a:r>
              <a:rPr lang="en-US" dirty="0"/>
              <a:t> </a:t>
            </a:r>
            <a:r>
              <a:rPr lang="en-US" dirty="0" smtClean="0"/>
              <a:t>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0" y="0"/>
            <a:ext cx="10056600" cy="272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Elevated temperature and irregular heart rate are signs of the progression of virus. </a:t>
            </a: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The smart Wristband will stream this data securely to the hospital monitoring the patient.</a:t>
            </a: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The device will also track the location of the user ensuring that they are at home at all times.</a:t>
            </a: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All of this data is stored in scalable database allowing thousands of these devices to be deployed to various places.</a:t>
            </a: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The hospital will have access to a dashboard where they will be able to see the health of all patients being monitored at a glimpse. </a:t>
            </a: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6" name="Picture 3_0"/>
          <p:cNvPicPr/>
          <p:nvPr/>
        </p:nvPicPr>
        <p:blipFill>
          <a:blip r:embed="rId2"/>
          <a:stretch/>
        </p:blipFill>
        <p:spPr>
          <a:xfrm>
            <a:off x="3076920" y="3140076"/>
            <a:ext cx="3715992" cy="2405724"/>
          </a:xfrm>
          <a:prstGeom prst="rect">
            <a:avLst/>
          </a:prstGeom>
          <a:ln w="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0" y="0"/>
            <a:ext cx="10078200" cy="457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666666"/>
                </a:solidFill>
                <a:latin typeface="Arial" pitchFamily="34" charset="0"/>
                <a:ea typeface="DejaVu Sans"/>
                <a:cs typeface="Arial" pitchFamily="34" charset="0"/>
              </a:rPr>
              <a:t>Benefits of using Smart Wristband</a:t>
            </a: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Ensuring that patients sent to self-isolate are staying at home.</a:t>
            </a: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Monitoring the patients’ vitals without the need of them being in hospital.</a:t>
            </a: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Liberating space in hospitals for people with severe manifestations of the virus.</a:t>
            </a: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Alerting doctors to the state of all patients in self-isolation 24/7.</a:t>
            </a: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Providing a comfortable monitoring solution for the patient.</a:t>
            </a: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Providing the hospital with a forecast of the patient’s health.</a:t>
            </a: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Informing the patient about their health through a desktop dashboard.</a:t>
            </a: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Cost effective and scalable.</a:t>
            </a:r>
            <a:endParaRPr lang="en-US" sz="1800" b="0" strike="noStrike" spc="-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287280" y="360360"/>
            <a:ext cx="9502560" cy="282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14120" rIns="90000" bIns="45000">
            <a:noAutofit/>
          </a:bodyPr>
          <a:lstStyle/>
          <a:p>
            <a:pPr>
              <a:lnSpc>
                <a:spcPct val="83000"/>
              </a:lnSpc>
              <a:tabLst>
                <a:tab pos="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  <a:tab pos="9434160" algn="l"/>
                <a:tab pos="9883440" algn="l"/>
                <a:tab pos="10332720" algn="l"/>
                <a:tab pos="10782000" algn="l"/>
              </a:tabLst>
            </a:pPr>
            <a:r>
              <a:rPr lang="en-IN" sz="3200" b="0" strike="noStrike" spc="-1" dirty="0">
                <a:solidFill>
                  <a:srgbClr val="000000"/>
                </a:solidFill>
                <a:latin typeface="Arial" pitchFamily="34" charset="0"/>
                <a:ea typeface="DejaVu Sans"/>
                <a:cs typeface="Arial" pitchFamily="34" charset="0"/>
              </a:rPr>
              <a:t>Comparison between various smart wristbands</a:t>
            </a:r>
            <a:endParaRPr lang="en-US" sz="3200" b="0" strike="noStrike" spc="-1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83000"/>
              </a:lnSpc>
              <a:tabLst>
                <a:tab pos="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  <a:tab pos="9434160" algn="l"/>
                <a:tab pos="9883440" algn="l"/>
                <a:tab pos="10332720" algn="l"/>
                <a:tab pos="10782000" algn="l"/>
              </a:tabLst>
            </a:pPr>
            <a:endParaRPr lang="en-US" sz="3200" b="0" strike="noStrike" spc="-1" dirty="0">
              <a:latin typeface="Arial"/>
            </a:endParaRPr>
          </a:p>
          <a:p>
            <a:pPr>
              <a:lnSpc>
                <a:spcPct val="93000"/>
              </a:lnSpc>
              <a:tabLst>
                <a:tab pos="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  <a:tab pos="9434160" algn="l"/>
                <a:tab pos="9883440" algn="l"/>
                <a:tab pos="10332720" algn="l"/>
                <a:tab pos="10782000" algn="l"/>
              </a:tabLst>
            </a:pPr>
            <a:endParaRPr lang="en-US" sz="3200" b="0" strike="noStrike" spc="-1" dirty="0">
              <a:latin typeface="Arial"/>
            </a:endParaRPr>
          </a:p>
          <a:p>
            <a:pPr>
              <a:lnSpc>
                <a:spcPct val="93000"/>
              </a:lnSpc>
              <a:tabLst>
                <a:tab pos="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  <a:tab pos="9434160" algn="l"/>
                <a:tab pos="9883440" algn="l"/>
                <a:tab pos="10332720" algn="l"/>
                <a:tab pos="10782000" algn="l"/>
              </a:tabLst>
            </a:pPr>
            <a:endParaRPr lang="en-US" sz="3200" b="0" strike="noStrike" spc="-1" dirty="0">
              <a:latin typeface="Arial"/>
            </a:endParaRPr>
          </a:p>
          <a:p>
            <a:pPr>
              <a:lnSpc>
                <a:spcPct val="93000"/>
              </a:lnSpc>
              <a:tabLst>
                <a:tab pos="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  <a:tab pos="9434160" algn="l"/>
                <a:tab pos="9883440" algn="l"/>
                <a:tab pos="10332720" algn="l"/>
                <a:tab pos="10782000" algn="l"/>
              </a:tabLst>
            </a:pPr>
            <a:endParaRPr lang="en-US" sz="3200" b="0" strike="noStrike" spc="-1" dirty="0">
              <a:latin typeface="Arial"/>
            </a:endParaRPr>
          </a:p>
          <a:p>
            <a:pPr>
              <a:lnSpc>
                <a:spcPct val="93000"/>
              </a:lnSpc>
              <a:tabLst>
                <a:tab pos="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  <a:tab pos="9434160" algn="l"/>
                <a:tab pos="9883440" algn="l"/>
                <a:tab pos="10332720" algn="l"/>
                <a:tab pos="10782000" algn="l"/>
              </a:tabLst>
            </a:pPr>
            <a:endParaRPr lang="en-US" sz="3200" b="0" strike="noStrike" spc="-1" dirty="0">
              <a:latin typeface="Arial"/>
            </a:endParaRPr>
          </a:p>
          <a:p>
            <a:pPr>
              <a:lnSpc>
                <a:spcPct val="93000"/>
              </a:lnSpc>
              <a:tabLst>
                <a:tab pos="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  <a:tab pos="9434160" algn="l"/>
                <a:tab pos="9883440" algn="l"/>
                <a:tab pos="10332720" algn="l"/>
                <a:tab pos="10782000" algn="l"/>
              </a:tabLst>
            </a:pPr>
            <a:endParaRPr lang="en-US" sz="3200" b="0" strike="noStrike" spc="-1" dirty="0">
              <a:latin typeface="Arial"/>
            </a:endParaRPr>
          </a:p>
          <a:p>
            <a:pPr>
              <a:lnSpc>
                <a:spcPct val="93000"/>
              </a:lnSpc>
              <a:tabLst>
                <a:tab pos="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  <a:tab pos="9434160" algn="l"/>
                <a:tab pos="9883440" algn="l"/>
                <a:tab pos="10332720" algn="l"/>
                <a:tab pos="10782000" algn="l"/>
              </a:tabLst>
            </a:pPr>
            <a:endParaRPr lang="en-US" sz="3200" b="0" strike="noStrike" spc="-1" dirty="0">
              <a:latin typeface="Arial"/>
            </a:endParaRPr>
          </a:p>
        </p:txBody>
      </p:sp>
      <p:graphicFrame>
        <p:nvGraphicFramePr>
          <p:cNvPr id="209" name="Table 2"/>
          <p:cNvGraphicFramePr/>
          <p:nvPr/>
        </p:nvGraphicFramePr>
        <p:xfrm>
          <a:off x="128520" y="846000"/>
          <a:ext cx="9745200" cy="4715169"/>
        </p:xfrm>
        <a:graphic>
          <a:graphicData uri="http://schemas.openxmlformats.org/drawingml/2006/table">
            <a:tbl>
              <a:tblPr/>
              <a:tblGrid>
                <a:gridCol w="1623960"/>
                <a:gridCol w="1624320"/>
                <a:gridCol w="1624680"/>
                <a:gridCol w="1623960"/>
                <a:gridCol w="1624320"/>
                <a:gridCol w="1623960"/>
              </a:tblGrid>
              <a:tr h="86256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Apple Watch series 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Fitbit sense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215640" indent="-213840">
                        <a:lnSpc>
                          <a:spcPct val="93000"/>
                        </a:lnSpc>
                        <a:tabLst>
                          <a:tab pos="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Samsung galaxy watch 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215640" indent="-213840">
                        <a:lnSpc>
                          <a:spcPct val="93000"/>
                        </a:lnSpc>
                        <a:tabLst>
                          <a:tab pos="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Amazfit GTS 2/GTR 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215640" indent="-213840">
                        <a:lnSpc>
                          <a:spcPct val="93000"/>
                        </a:lnSpc>
                        <a:tabLst>
                          <a:tab pos="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Fitbit charge 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215640" indent="-213840">
                        <a:lnSpc>
                          <a:spcPct val="93000"/>
                        </a:lnSpc>
                        <a:tabLst>
                          <a:tab pos="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Mi band 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04580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blood oxygen sensor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blood oxygen sensor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blood oxygen sensor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blood oxygen sensor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Does not have blood oxygen sensor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Does not have blood oxygen sensor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04580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ECG sensor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ECG sensor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Does not have ECG sensor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ECG sensor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Does not have ECG sensor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Does not have ECG sensor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2360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accelerometer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accelerometer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accelerometer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accelerometer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accelerometer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accelerometer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0784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microphone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microphone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microphone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microphone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Does not have microphone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Does not have microphone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Table 1"/>
          <p:cNvGraphicFramePr/>
          <p:nvPr/>
        </p:nvGraphicFramePr>
        <p:xfrm>
          <a:off x="0" y="0"/>
          <a:ext cx="10077120" cy="2673360"/>
        </p:xfrm>
        <a:graphic>
          <a:graphicData uri="http://schemas.openxmlformats.org/drawingml/2006/table">
            <a:tbl>
              <a:tblPr/>
              <a:tblGrid>
                <a:gridCol w="1677960"/>
                <a:gridCol w="1678320"/>
                <a:gridCol w="1677960"/>
                <a:gridCol w="1678320"/>
                <a:gridCol w="1678320"/>
                <a:gridCol w="1686240"/>
              </a:tblGrid>
              <a:tr h="86220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Apple watch series 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Fitbit sense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Samsung galaxy watch 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Amazfit GTS 2/GTR 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Fitbit charge 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Mi band 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0372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gyroscope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gyroscope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gyroscope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gyroscope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gyroscope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gyroscope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372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GPS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GPS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GPS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GPS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Has GPS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Does not have GPS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372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Price : - 43,000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Price: - 23,000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Price:- 26,100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Price: - 13,000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Price:- 11,000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  <a:tab pos="9434160" algn="l"/>
                          <a:tab pos="9883440" algn="l"/>
                          <a:tab pos="10332720" algn="l"/>
                          <a:tab pos="10782000" algn="l"/>
                        </a:tabLst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Price:- 2,500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11" name="CustomShape 2"/>
          <p:cNvSpPr/>
          <p:nvPr/>
        </p:nvSpPr>
        <p:spPr>
          <a:xfrm>
            <a:off x="9072720" y="3024360"/>
            <a:ext cx="420480" cy="34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60840" rIns="90000" bIns="45000">
            <a:noAutofit/>
          </a:bodyPr>
          <a:lstStyle/>
          <a:p>
            <a:pPr>
              <a:lnSpc>
                <a:spcPct val="93000"/>
              </a:lnSpc>
              <a:tabLst>
                <a:tab pos="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</a:tabLst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0" y="0"/>
            <a:ext cx="9828000" cy="566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Hardware used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ESP </a:t>
            </a:r>
            <a:r>
              <a:rPr lang="en-US" strike="noStrike" spc="-1" dirty="0">
                <a:solidFill>
                  <a:srgbClr val="000000"/>
                </a:solidFill>
                <a:latin typeface="Arial"/>
                <a:ea typeface="DejaVu Sans"/>
              </a:rPr>
              <a:t>32</a:t>
            </a:r>
            <a:endParaRPr lang="en-US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endParaRPr lang="en-US" sz="2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Heartrate</a:t>
            </a:r>
            <a:r>
              <a:rPr lang="en-US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sensor (SKU SEN0203) </a:t>
            </a:r>
            <a:endParaRPr lang="en-US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lang="en-US" sz="2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lang="en-US" sz="2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trike="noStrike" spc="-1" dirty="0" smtClean="0">
                <a:solidFill>
                  <a:srgbClr val="000000"/>
                </a:solidFill>
                <a:latin typeface="Arial"/>
                <a:ea typeface="Microsoft YaHei"/>
              </a:rPr>
              <a:t>MLX90614 </a:t>
            </a:r>
            <a:r>
              <a:rPr lang="en-US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ESF</a:t>
            </a:r>
            <a:r>
              <a:rPr lang="en-US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40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400" strike="noStrike" spc="-1" dirty="0">
              <a:latin typeface="Arial"/>
            </a:endParaRPr>
          </a:p>
        </p:txBody>
      </p:sp>
      <p:pic>
        <p:nvPicPr>
          <p:cNvPr id="214" name="Picture 5"/>
          <p:cNvPicPr/>
          <p:nvPr/>
        </p:nvPicPr>
        <p:blipFill>
          <a:blip r:embed="rId2"/>
          <a:stretch/>
        </p:blipFill>
        <p:spPr>
          <a:xfrm>
            <a:off x="5116512" y="2149475"/>
            <a:ext cx="1752600" cy="1646400"/>
          </a:xfrm>
          <a:prstGeom prst="rect">
            <a:avLst/>
          </a:prstGeom>
          <a:ln w="0">
            <a:solidFill>
              <a:schemeClr val="tx1"/>
            </a:solidFill>
          </a:ln>
        </p:spPr>
      </p:pic>
      <p:pic>
        <p:nvPicPr>
          <p:cNvPr id="215" name="Picture 214"/>
          <p:cNvPicPr/>
          <p:nvPr/>
        </p:nvPicPr>
        <p:blipFill>
          <a:blip r:embed="rId3"/>
          <a:stretch/>
        </p:blipFill>
        <p:spPr>
          <a:xfrm>
            <a:off x="5116512" y="3902075"/>
            <a:ext cx="1715760" cy="1708200"/>
          </a:xfrm>
          <a:prstGeom prst="rect">
            <a:avLst/>
          </a:prstGeom>
          <a:ln w="0">
            <a:solidFill>
              <a:schemeClr val="tx1"/>
            </a:solidFill>
          </a:ln>
        </p:spPr>
      </p:pic>
      <p:pic>
        <p:nvPicPr>
          <p:cNvPr id="6" name="Picture 5" descr="esp3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0312" y="168275"/>
            <a:ext cx="1844675" cy="1844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554912" y="1387475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Img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631112" y="3063875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Img</a:t>
            </a:r>
            <a:r>
              <a:rPr lang="en-US" sz="1400" dirty="0" smtClean="0"/>
              <a:t> 3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707312" y="4664075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Img</a:t>
            </a:r>
            <a:r>
              <a:rPr lang="en-US" sz="1400" dirty="0" smtClean="0"/>
              <a:t> 4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</TotalTime>
  <Words>953</Words>
  <Application>LibreOffice/7.0.6.2$Windows_X86_64 LibreOffice_project/144abb84a525d8e30c9dbbefa69cbbf2d8d4ae3b</Application>
  <PresentationFormat>Custom</PresentationFormat>
  <Paragraphs>236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Office Theme</vt:lpstr>
      <vt:lpstr>Office Theme</vt:lpstr>
      <vt:lpstr>Office Theme</vt:lpstr>
      <vt:lpstr>Office Theme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/>
  <dc:description/>
  <cp:lastModifiedBy>Aditya Upadhyay</cp:lastModifiedBy>
  <cp:revision>63</cp:revision>
  <dcterms:created xsi:type="dcterms:W3CDTF">2021-07-20T19:27:20Z</dcterms:created>
  <dcterms:modified xsi:type="dcterms:W3CDTF">2021-08-05T08:56:38Z</dcterms:modified>
  <dc:language>en-US</dc:language>
</cp:coreProperties>
</file>